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5" r:id="rId5"/>
    <p:sldId id="271" r:id="rId6"/>
    <p:sldId id="275" r:id="rId7"/>
    <p:sldId id="303" r:id="rId8"/>
    <p:sldId id="308" r:id="rId9"/>
    <p:sldId id="304" r:id="rId10"/>
    <p:sldId id="309" r:id="rId11"/>
    <p:sldId id="305" r:id="rId12"/>
    <p:sldId id="306" r:id="rId13"/>
    <p:sldId id="310" r:id="rId14"/>
    <p:sldId id="262" r:id="rId15"/>
  </p:sldIdLst>
  <p:sldSz cx="9144000" cy="5143500" type="screen16x9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3E9"/>
    <a:srgbClr val="F8B2A3"/>
    <a:srgbClr val="A4B4EA"/>
    <a:srgbClr val="98D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19" y="67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98DA20-542A-46C1-A804-1973B133E34F}" type="datetimeFigureOut">
              <a:rPr lang="en-CA" smtClean="0"/>
              <a:t>2019-11-06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D9438C-4CB5-4B8C-BE48-28D5599611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89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pPr/>
              <a:t>2019-11-06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xmlns="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xmlns="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xmlns="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xmlns="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xmlns="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xmlns="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52800" y="2724150"/>
            <a:ext cx="5029200" cy="1080120"/>
          </a:xfrm>
        </p:spPr>
        <p:txBody>
          <a:bodyPr/>
          <a:lstStyle/>
          <a:p>
            <a:r>
              <a:rPr lang="zh-CN" altLang="en-US" sz="4000" dirty="0" smtClean="0"/>
              <a:t>房产买卖，转让，持有</a:t>
            </a:r>
            <a:r>
              <a:rPr lang="en-US" altLang="zh-CN" sz="4000" dirty="0" smtClean="0"/>
              <a:t>,</a:t>
            </a:r>
            <a:r>
              <a:rPr lang="zh-CN" altLang="en-US" sz="4000" dirty="0" smtClean="0"/>
              <a:t>税务问题知多少</a:t>
            </a:r>
            <a:r>
              <a:rPr lang="en-CA" sz="4000" dirty="0" smtClean="0"/>
              <a:t>？</a:t>
            </a:r>
            <a:endParaRPr lang="en-US" sz="4000" dirty="0" smtClean="0"/>
          </a:p>
          <a:p>
            <a:r>
              <a:rPr lang="zh-TW" altLang="en-US" sz="1800" b="0" dirty="0" smtClean="0"/>
              <a:t>主講人</a:t>
            </a:r>
            <a:r>
              <a:rPr lang="en-US" altLang="zh-TW" sz="1800" b="0" dirty="0" smtClean="0"/>
              <a:t>:</a:t>
            </a:r>
            <a:r>
              <a:rPr lang="zh-TW" altLang="en-US" sz="1800" b="0" dirty="0" smtClean="0"/>
              <a:t>陳麗蘋會計師</a:t>
            </a:r>
          </a:p>
          <a:p>
            <a:r>
              <a:rPr lang="en-US" altLang="zh-TW" sz="1800" b="0" dirty="0" smtClean="0"/>
              <a:t>November 7, 2019</a:t>
            </a:r>
          </a:p>
          <a:p>
            <a:pPr lvl="0"/>
            <a:endParaRPr lang="en-US" altLang="ko-KR" b="0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1962150"/>
            <a:ext cx="192273" cy="1939038"/>
            <a:chOff x="3424672" y="2643758"/>
            <a:chExt cx="283232" cy="1584176"/>
          </a:xfrm>
        </p:grpSpPr>
        <p:sp>
          <p:nvSpPr>
            <p:cNvPr id="7" name="Rectangle 6"/>
            <p:cNvSpPr/>
            <p:nvPr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ãcpa logoãçåçæå°çµæ">
            <a:extLst>
              <a:ext uri="{FF2B5EF4-FFF2-40B4-BE49-F238E27FC236}">
                <a16:creationId xmlns:a16="http://schemas.microsoft.com/office/drawing/2014/main" xmlns="" id="{62ABFB03-29EB-42D0-B621-0EF8B42B5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635" y="123478"/>
            <a:ext cx="1702378" cy="118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rgbClr val="9AD3E9"/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CN" sz="3600" b="1" dirty="0" smtClean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en-US" altLang="ko-KR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361950"/>
            <a:ext cx="708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GST % imposed on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新房</a:t>
            </a:r>
            <a:endParaRPr lang="en-US" altLang="zh-CN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但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只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要房子没使用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过，每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卖一次就要再收一次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GST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！</a:t>
            </a:r>
            <a:endParaRPr lang="en-US" altLang="zh-CN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Example 1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house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condo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G</a:t>
            </a:r>
          </a:p>
          <a:p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Example2</a:t>
            </a:r>
            <a:r>
              <a:rPr lang="zh-TW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assignment fee that is over $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30,000</a:t>
            </a:r>
          </a:p>
          <a:p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CRA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需要的资料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搬家费，水电费账单，驾照，政府和金融机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构的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邮件，代理商的清单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 etc. </a:t>
            </a:r>
          </a:p>
          <a:p>
            <a:pPr>
              <a:buFont typeface="Wingdings" pitchFamily="2" charset="2"/>
              <a:buChar char="§"/>
            </a:pPr>
            <a:endParaRPr lang="en-US" altLang="zh-TW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rgbClr val="9AD3E9"/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CN" sz="3600" b="1" dirty="0" smtClean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en-US" altLang="ko-KR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361950"/>
            <a:ext cx="7086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ncome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Tax</a:t>
            </a:r>
          </a:p>
          <a:p>
            <a:pPr lvl="0"/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a.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Capital Gain 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長期持有</a:t>
            </a:r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</a:p>
          <a:p>
            <a:pPr lvl="0"/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Pro: 50% income inclusion rate</a:t>
            </a:r>
          </a:p>
          <a:p>
            <a:pPr lvl="0"/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current expenses are not deductible,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----</a:t>
            </a:r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altLang="zh-TW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interest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expense,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property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tax, condo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levy</a:t>
            </a:r>
          </a:p>
          <a:p>
            <a:pPr lvl="0"/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Income:</a:t>
            </a:r>
          </a:p>
          <a:p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Properties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hold as inventory and ready for sale </a:t>
            </a:r>
          </a:p>
          <a:p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Assignment 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 is treated as business income</a:t>
            </a:r>
          </a:p>
          <a:p>
            <a:endParaRPr lang="en-US" altLang="zh-TW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00400" y="2190750"/>
            <a:ext cx="2736303" cy="576063"/>
          </a:xfr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04800" y="5715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42875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买时交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物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業轉讓稅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新房额外要交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GST</a:t>
            </a:r>
          </a:p>
          <a:p>
            <a:pPr lvl="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拥有时交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地稅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没人住要交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空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屋稅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；投機稅；高房價還要交豪宅税。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卖时要交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所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得稅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地产经纪费也是一大笔费用，虽然不是税。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若是去世时名下仍有房产，还有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Probation Fee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遗产认证费。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379095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有种各级政府层层剥削的感觉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37">
            <a:extLst>
              <a:ext uri="{FF2B5EF4-FFF2-40B4-BE49-F238E27FC236}">
                <a16:creationId xmlns:a16="http://schemas.microsoft.com/office/drawing/2014/main" xmlns="" id="{34A2FDC1-05CB-4F3B-A60A-598B99807221}"/>
              </a:ext>
            </a:extLst>
          </p:cNvPr>
          <p:cNvSpPr/>
          <p:nvPr/>
        </p:nvSpPr>
        <p:spPr>
          <a:xfrm>
            <a:off x="5486400" y="3790950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28575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加拿大万万税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build="allAtOnce"/>
      <p:bldP spid="11" grpId="0" animBg="1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zh-CN" altLang="en-US" sz="2400" b="1" dirty="0" smtClean="0"/>
              <a:t>房产各项税负一览表</a:t>
            </a:r>
            <a:endParaRPr lang="en-US" altLang="ko-KR" sz="2400" dirty="0">
              <a:solidFill>
                <a:srgbClr val="F8B2A3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4D00EC8F-6418-45D1-B46E-37B9DB8580EA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98A1720F-6DBC-4E06-9553-63B042F034A9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xmlns="" id="{4468E72A-5287-4145-8D20-C2C5DA1D63BC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E334777-D5D9-4A53-A8C9-57F7EAD71520}"/>
              </a:ext>
            </a:extLst>
          </p:cNvPr>
          <p:cNvSpPr txBox="1"/>
          <p:nvPr/>
        </p:nvSpPr>
        <p:spPr>
          <a:xfrm>
            <a:off x="304800" y="5715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233935"/>
              </p:ext>
            </p:extLst>
          </p:nvPr>
        </p:nvGraphicFramePr>
        <p:xfrm>
          <a:off x="1143000" y="971550"/>
          <a:ext cx="7010400" cy="36576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22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44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15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15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三级政府：</a:t>
                      </a: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CITY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二级政府：</a:t>
                      </a: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MOF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一级政府：</a:t>
                      </a: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CRA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1. Property Tax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~0.</a:t>
                      </a:r>
                      <a:r>
                        <a:rPr lang="en-US" altLang="zh-CN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%</a:t>
                      </a:r>
                      <a:r>
                        <a:rPr lang="en-US" altLang="zh-CN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-0.4%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2. Additional School Tax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0.2% - 0.4%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3. Empty Home Tax, VAN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4. Speculation Tax, BC</a:t>
                      </a:r>
                      <a:endParaRPr lang="ko-KR" altLang="en-US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ko-KR" altLang="en-US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5. Property Transfer Tax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2% - 5%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6. Additional PTT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7. Probation Fee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1.4%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8. GST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9. Income Tax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20%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- 50.7%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00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361950"/>
            <a:ext cx="9144000" cy="576064"/>
          </a:xfrm>
        </p:spPr>
        <p:txBody>
          <a:bodyPr/>
          <a:lstStyle/>
          <a:p>
            <a:pPr lvl="0"/>
            <a:r>
              <a:rPr lang="en-US" sz="2400" dirty="0" smtClean="0"/>
              <a:t>Property Tax and Utility tax</a:t>
            </a:r>
            <a:r>
              <a:rPr lang="zh-CN" altLang="en-US" sz="2400" dirty="0" smtClean="0"/>
              <a:t>每个城市不一样，</a:t>
            </a:r>
            <a:endParaRPr lang="en-US" altLang="zh-CN" sz="2400" dirty="0" smtClean="0"/>
          </a:p>
          <a:p>
            <a:pPr lvl="0"/>
            <a:r>
              <a:rPr lang="zh-CN" altLang="en-US" sz="2400" dirty="0" smtClean="0"/>
              <a:t>温哥华为例，大约为房子价值的</a:t>
            </a:r>
            <a:r>
              <a:rPr lang="en-US" sz="2400" dirty="0" smtClean="0"/>
              <a:t>0.3 %</a:t>
            </a:r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rgbClr val="A4B4EA"/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03</a:t>
            </a: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30835"/>
              </p:ext>
            </p:extLst>
          </p:nvPr>
        </p:nvGraphicFramePr>
        <p:xfrm>
          <a:off x="2667000" y="1352550"/>
          <a:ext cx="5715000" cy="32666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431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Property tax rate over the past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three years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3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L</a:t>
                      </a: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evy (Per</a:t>
                      </a:r>
                      <a:r>
                        <a:rPr lang="en-US" altLang="zh-CN" sz="12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$1000 taxable value)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2019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2018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2017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3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General Purpose Tax Levy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$1.33572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$1.24393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$1.26093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3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Provincial School Tax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$0.91773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$0.92146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$0.98007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TransLink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$0.22617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$0.21766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$0.22650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BC Assessment Authority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$0.03970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$0.04147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$0.04462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Greater Vancouver Regional District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$0.04164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$0.04353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$0.04256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Municipal Finance Authority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$0.00020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$0.00021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$0.00021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355">
                <a:tc>
                  <a:txBody>
                    <a:bodyPr/>
                    <a:lstStyle/>
                    <a:p>
                      <a:r>
                        <a:rPr lang="en-CA" sz="1800" spc="10" dirty="0" smtClean="0">
                          <a:solidFill>
                            <a:srgbClr val="444444"/>
                          </a:solidFill>
                          <a:latin typeface="Helvetica"/>
                          <a:cs typeface="Times New Roman"/>
                        </a:rPr>
                        <a:t>Total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$2.56116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$2.46826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$2.55489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0" y="285750"/>
            <a:ext cx="6477000" cy="576064"/>
          </a:xfrm>
        </p:spPr>
        <p:txBody>
          <a:bodyPr/>
          <a:lstStyle/>
          <a:p>
            <a:pPr lvl="0" algn="l"/>
            <a:r>
              <a:rPr lang="en-CA" sz="2400" dirty="0" smtClean="0"/>
              <a:t>Additional Provincial School Tax</a:t>
            </a:r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04</a:t>
            </a: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30835"/>
              </p:ext>
            </p:extLst>
          </p:nvPr>
        </p:nvGraphicFramePr>
        <p:xfrm>
          <a:off x="3276600" y="2647950"/>
          <a:ext cx="4953000" cy="14159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45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7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7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Property Value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95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$0- to $3-million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$0.00000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95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$3- to $4-million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$2.00000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95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$4-million or more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spc="10" dirty="0">
                          <a:solidFill>
                            <a:srgbClr val="444444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$4.00000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76200" marR="76200" marT="38100" marB="381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667000" y="112395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高额房屋学校税自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年月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日起，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房屋价值超过三百至四百万加元的部分需额外缴交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0.2%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的学校税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价值超过四百万的部分则需额外缴交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0.4%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的学校税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0" y="285750"/>
            <a:ext cx="6477000" cy="576064"/>
          </a:xfrm>
        </p:spPr>
        <p:txBody>
          <a:bodyPr/>
          <a:lstStyle/>
          <a:p>
            <a:pPr lvl="0" algn="l"/>
            <a:r>
              <a:rPr lang="en-CA" sz="2400" dirty="0" smtClean="0"/>
              <a:t>Additional Provincial School Tax</a:t>
            </a:r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04</a:t>
            </a: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112395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高额房屋学校税自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年月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日起，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房屋价值超过三百至四百万的部分需额外缴交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0.2%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的学校税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价值超过四百万的部分则需额外缴交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0.4%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的学校税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舉例： 房價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$450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萬， 轉稅為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4,500,000*0.256%= $11,700.  +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1,000,000*0.2% = $2,000.        +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500,000*0.4%= $2,000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Total=$15,700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05</a:t>
            </a: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4600" y="590550"/>
            <a:ext cx="64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温市空屋税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Empty Tax  ( Vancouver only)</a:t>
            </a:r>
          </a:p>
          <a:p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1% of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政府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估價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日起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投机空置税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2%</a:t>
            </a:r>
          </a:p>
          <a:p>
            <a:pPr>
              <a:buFont typeface="Wingdings" pitchFamily="2" charset="2"/>
              <a:buChar char="§"/>
            </a:pP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PTT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物业转让税：房屋价值二百万至三百万，转让税为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三百万以上部分的转让税由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增加至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 以物业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assessment value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为基准征收。低价转让事后省府会追加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Additional PTT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海外卖家税提高：自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日起，    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海外买家税从原来的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15%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上升为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20%</a:t>
            </a:r>
          </a:p>
          <a:p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a.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外国人开加拿大公司买房产，还是无法避免</a:t>
            </a:r>
            <a:endParaRPr lang="en-US" altLang="zh-CN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b. 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外国人买持有房产公司的股权不用交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PTT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或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additional PTT</a:t>
            </a:r>
          </a:p>
          <a:p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0" y="285750"/>
            <a:ext cx="6477000" cy="576064"/>
          </a:xfrm>
        </p:spPr>
        <p:txBody>
          <a:bodyPr/>
          <a:lstStyle/>
          <a:p>
            <a:pPr lvl="0" algn="l"/>
            <a:r>
              <a:rPr lang="en-US" sz="2400" dirty="0" smtClean="0"/>
              <a:t>Property Transfer Tax</a:t>
            </a:r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3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04</a:t>
            </a: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1123950"/>
            <a:ext cx="624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房屋价值二百万至三百万，转让税为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，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三百万以上部分的转让税由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3%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增加至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舉例： 房價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$450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萬， 物業轉讓稅為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$2000+1,800,000*2%=$38,000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$1,000,000*3%=$30,000</a:t>
            </a:r>
          </a:p>
          <a:p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$1,500,000*5%=$75,000</a:t>
            </a:r>
          </a:p>
          <a:p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Total=$143,000</a:t>
            </a:r>
          </a:p>
          <a:p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海外卖家税 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額外另加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$4,500,000*20%=$900,000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28800" y="2702021"/>
            <a:ext cx="76200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6"/>
          <p:cNvGrpSpPr/>
          <p:nvPr/>
        </p:nvGrpSpPr>
        <p:grpSpPr>
          <a:xfrm>
            <a:off x="-1252315" y="1387922"/>
            <a:ext cx="3004915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-1657462" y="1203598"/>
            <a:ext cx="3791062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2057400" y="2952750"/>
            <a:ext cx="342615" cy="26317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95B424F-AAC5-4391-A4B0-CABA4EAD8129}"/>
              </a:ext>
            </a:extLst>
          </p:cNvPr>
          <p:cNvSpPr txBox="1"/>
          <p:nvPr/>
        </p:nvSpPr>
        <p:spPr>
          <a:xfrm>
            <a:off x="457738" y="88344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32">
            <a:extLst>
              <a:ext uri="{FF2B5EF4-FFF2-40B4-BE49-F238E27FC236}">
                <a16:creationId xmlns:a16="http://schemas.microsoft.com/office/drawing/2014/main" xmlns="" id="{10CA181B-4806-4E47-A08A-BFC7FAD36B35}"/>
              </a:ext>
            </a:extLst>
          </p:cNvPr>
          <p:cNvGrpSpPr/>
          <p:nvPr/>
        </p:nvGrpSpPr>
        <p:grpSpPr>
          <a:xfrm>
            <a:off x="228600" y="0"/>
            <a:ext cx="864096" cy="1188088"/>
            <a:chOff x="2391994" y="1635646"/>
            <a:chExt cx="805454" cy="1584088"/>
          </a:xfrm>
          <a:solidFill>
            <a:schemeClr val="accent2"/>
          </a:solidFill>
        </p:grpSpPr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775AAC8E-8F5D-4ADB-8284-5CBCE22BA7C0}"/>
                </a:ext>
              </a:extLst>
            </p:cNvPr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B1101E8C-0D07-491F-B46A-97F80A7CC2AA}"/>
                </a:ext>
              </a:extLst>
            </p:cNvPr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5279C69-9F58-4E92-A445-75F07A94A97B}"/>
              </a:ext>
            </a:extLst>
          </p:cNvPr>
          <p:cNvSpPr txBox="1"/>
          <p:nvPr/>
        </p:nvSpPr>
        <p:spPr>
          <a:xfrm>
            <a:off x="304800" y="57150"/>
            <a:ext cx="70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CN" sz="36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altLang="ko-KR" sz="36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800" y="2495550"/>
            <a:ext cx="800219" cy="1676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备注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4600" y="590550"/>
            <a:ext cx="64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Probation Fee</a:t>
            </a:r>
            <a:r>
              <a:rPr lang="zh-TW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遗嘱认证费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，费用基于房产的价值：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a.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房产价值小于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$25000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，无需缴纳遗产认证费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b.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房产价值大于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$25000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，但少于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$50000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，超出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$25000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的部分  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按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0.6%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交费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房产价值超过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$50000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，超出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$50000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的部分，按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1.4%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交费，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再加上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$150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($50000-$25000)x0.6%)</a:t>
            </a:r>
          </a:p>
          <a:p>
            <a:pPr lvl="0">
              <a:lnSpc>
                <a:spcPct val="150000"/>
              </a:lnSpc>
            </a:pPr>
            <a:r>
              <a:rPr lang="en-US" altLang="zh-TW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d.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也可使用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online Probate Fee calculator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自动计算</a:t>
            </a:r>
            <a:endParaRPr lang="zh-TW" alt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257550"/>
            <a:ext cx="3609975" cy="145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033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1162</Words>
  <Application>Microsoft Office PowerPoint</Application>
  <PresentationFormat>On-screen Show (16:9)</PresentationFormat>
  <Paragraphs>174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 Unicode MS</vt:lpstr>
      <vt:lpstr>맑은 고딕</vt:lpstr>
      <vt:lpstr>SimSun</vt:lpstr>
      <vt:lpstr>Arial</vt:lpstr>
      <vt:lpstr>Calibri</vt:lpstr>
      <vt:lpstr>Helvetica</vt:lpstr>
      <vt:lpstr>Times New Roman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Lipin Chen</cp:lastModifiedBy>
  <cp:revision>103</cp:revision>
  <cp:lastPrinted>2019-11-06T21:00:25Z</cp:lastPrinted>
  <dcterms:created xsi:type="dcterms:W3CDTF">2016-12-05T23:26:54Z</dcterms:created>
  <dcterms:modified xsi:type="dcterms:W3CDTF">2019-11-06T22:35:56Z</dcterms:modified>
</cp:coreProperties>
</file>